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6"/>
  </p:notesMasterIdLst>
  <p:sldIdLst>
    <p:sldId id="256" r:id="rId2"/>
    <p:sldId id="299" r:id="rId3"/>
    <p:sldId id="300" r:id="rId4"/>
    <p:sldId id="288" r:id="rId5"/>
    <p:sldId id="289" r:id="rId6"/>
    <p:sldId id="298" r:id="rId7"/>
    <p:sldId id="301" r:id="rId8"/>
    <p:sldId id="302" r:id="rId9"/>
    <p:sldId id="303" r:id="rId10"/>
    <p:sldId id="305" r:id="rId11"/>
    <p:sldId id="290" r:id="rId12"/>
    <p:sldId id="291" r:id="rId13"/>
    <p:sldId id="304" r:id="rId14"/>
    <p:sldId id="317" r:id="rId15"/>
    <p:sldId id="296" r:id="rId16"/>
    <p:sldId id="297" r:id="rId17"/>
    <p:sldId id="268" r:id="rId18"/>
    <p:sldId id="269" r:id="rId19"/>
    <p:sldId id="270" r:id="rId20"/>
    <p:sldId id="272" r:id="rId21"/>
    <p:sldId id="273" r:id="rId22"/>
    <p:sldId id="274" r:id="rId23"/>
    <p:sldId id="275" r:id="rId24"/>
    <p:sldId id="276" r:id="rId2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-1376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notesMaster" Target="notesMasters/notesMaster1.xml"/><Relationship Id="rId27" Type="http://schemas.openxmlformats.org/officeDocument/2006/relationships/printerSettings" Target="printerSettings/printerSettings1.bin"/><Relationship Id="rId28" Type="http://schemas.openxmlformats.org/officeDocument/2006/relationships/presProps" Target="presProps.xml"/><Relationship Id="rId29" Type="http://schemas.openxmlformats.org/officeDocument/2006/relationships/viewProps" Target="viewProps.xml"/><Relationship Id="rId30" Type="http://schemas.openxmlformats.org/officeDocument/2006/relationships/theme" Target="theme/theme1.xml"/><Relationship Id="rId31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3419CA3-B90E-4DDB-875F-8A7B487AB8C5}" type="datetimeFigureOut">
              <a:rPr lang="en-IN" smtClean="0"/>
              <a:pPr/>
              <a:t>13/12/15</a:t>
            </a:fld>
            <a:endParaRPr lang="en-I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I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D0CCE7D-0543-418D-ACF5-23D331485FFC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51834265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2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2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2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2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0CCE7D-0543-418D-ACF5-23D331485FFC}" type="slidenum">
              <a:rPr lang="en-IN" smtClean="0"/>
              <a:pPr/>
              <a:t>1</a:t>
            </a:fld>
            <a:endParaRPr lang="en-IN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0CCE7D-0543-418D-ACF5-23D331485FFC}" type="slidenum">
              <a:rPr lang="en-IN" smtClean="0"/>
              <a:pPr/>
              <a:t>11</a:t>
            </a:fld>
            <a:endParaRPr lang="en-IN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0CCE7D-0543-418D-ACF5-23D331485FFC}" type="slidenum">
              <a:rPr lang="en-IN" smtClean="0"/>
              <a:pPr/>
              <a:t>12</a:t>
            </a:fld>
            <a:endParaRPr lang="en-IN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0CCE7D-0543-418D-ACF5-23D331485FFC}" type="slidenum">
              <a:rPr lang="en-IN" smtClean="0"/>
              <a:pPr/>
              <a:t>13</a:t>
            </a:fld>
            <a:endParaRPr lang="en-IN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0CCE7D-0543-418D-ACF5-23D331485FFC}" type="slidenum">
              <a:rPr lang="en-IN" smtClean="0"/>
              <a:pPr/>
              <a:t>14</a:t>
            </a:fld>
            <a:endParaRPr lang="en-IN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0CCE7D-0543-418D-ACF5-23D331485FFC}" type="slidenum">
              <a:rPr lang="en-IN" smtClean="0"/>
              <a:pPr/>
              <a:t>15</a:t>
            </a:fld>
            <a:endParaRPr lang="en-IN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0CCE7D-0543-418D-ACF5-23D331485FFC}" type="slidenum">
              <a:rPr lang="en-IN" smtClean="0"/>
              <a:pPr/>
              <a:t>16</a:t>
            </a:fld>
            <a:endParaRPr lang="en-IN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0CCE7D-0543-418D-ACF5-23D331485FFC}" type="slidenum">
              <a:rPr lang="en-IN" smtClean="0"/>
              <a:pPr/>
              <a:t>17</a:t>
            </a:fld>
            <a:endParaRPr lang="en-IN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0CCE7D-0543-418D-ACF5-23D331485FFC}" type="slidenum">
              <a:rPr lang="en-IN" smtClean="0"/>
              <a:pPr/>
              <a:t>18</a:t>
            </a:fld>
            <a:endParaRPr lang="en-IN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0CCE7D-0543-418D-ACF5-23D331485FFC}" type="slidenum">
              <a:rPr lang="en-IN" smtClean="0"/>
              <a:pPr/>
              <a:t>19</a:t>
            </a:fld>
            <a:endParaRPr lang="en-IN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0CCE7D-0543-418D-ACF5-23D331485FFC}" type="slidenum">
              <a:rPr lang="en-IN" smtClean="0"/>
              <a:pPr/>
              <a:t>20</a:t>
            </a:fld>
            <a:endParaRPr lang="en-IN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0CCE7D-0543-418D-ACF5-23D331485FFC}" type="slidenum">
              <a:rPr lang="en-IN" smtClean="0"/>
              <a:pPr/>
              <a:t>3</a:t>
            </a:fld>
            <a:endParaRPr lang="en-IN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0CCE7D-0543-418D-ACF5-23D331485FFC}" type="slidenum">
              <a:rPr lang="en-IN" smtClean="0"/>
              <a:pPr/>
              <a:t>21</a:t>
            </a:fld>
            <a:endParaRPr lang="en-IN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0CCE7D-0543-418D-ACF5-23D331485FFC}" type="slidenum">
              <a:rPr lang="en-IN" smtClean="0"/>
              <a:pPr/>
              <a:t>22</a:t>
            </a:fld>
            <a:endParaRPr lang="en-IN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0CCE7D-0543-418D-ACF5-23D331485FFC}" type="slidenum">
              <a:rPr lang="en-IN" smtClean="0"/>
              <a:pPr/>
              <a:t>23</a:t>
            </a:fld>
            <a:endParaRPr lang="en-IN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0CCE7D-0543-418D-ACF5-23D331485FFC}" type="slidenum">
              <a:rPr lang="en-IN" smtClean="0"/>
              <a:pPr/>
              <a:t>24</a:t>
            </a:fld>
            <a:endParaRPr lang="en-IN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0CCE7D-0543-418D-ACF5-23D331485FFC}" type="slidenum">
              <a:rPr lang="en-IN" smtClean="0"/>
              <a:pPr/>
              <a:t>4</a:t>
            </a:fld>
            <a:endParaRPr lang="en-IN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0CCE7D-0543-418D-ACF5-23D331485FFC}" type="slidenum">
              <a:rPr lang="en-IN" smtClean="0"/>
              <a:pPr/>
              <a:t>5</a:t>
            </a:fld>
            <a:endParaRPr lang="en-IN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0CCE7D-0543-418D-ACF5-23D331485FFC}" type="slidenum">
              <a:rPr lang="en-IN" smtClean="0"/>
              <a:pPr/>
              <a:t>6</a:t>
            </a:fld>
            <a:endParaRPr lang="en-IN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0CCE7D-0543-418D-ACF5-23D331485FFC}" type="slidenum">
              <a:rPr lang="en-IN" smtClean="0"/>
              <a:pPr/>
              <a:t>7</a:t>
            </a:fld>
            <a:endParaRPr lang="en-IN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0CCE7D-0543-418D-ACF5-23D331485FFC}" type="slidenum">
              <a:rPr lang="en-IN" smtClean="0"/>
              <a:pPr/>
              <a:t>8</a:t>
            </a:fld>
            <a:endParaRPr lang="en-IN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0CCE7D-0543-418D-ACF5-23D331485FFC}" type="slidenum">
              <a:rPr lang="en-IN" smtClean="0"/>
              <a:pPr/>
              <a:t>9</a:t>
            </a:fld>
            <a:endParaRPr lang="en-IN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0CCE7D-0543-418D-ACF5-23D331485FFC}" type="slidenum">
              <a:rPr lang="en-IN" smtClean="0"/>
              <a:pPr/>
              <a:t>10</a:t>
            </a:fld>
            <a:endParaRPr lang="en-IN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 vert="horz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 vert="horz"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vert="horz"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 vert="horz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 vert="horz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 vert="horz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 vert="horz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/>
          <a:lstStyle/>
          <a:p>
            <a:r>
              <a:rPr lang="en-US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vert="horz"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 vert="horz"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vert="horz"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9" descr="C:\Users\Prabhat Shukla\Desktop\sis\sis1.jpg"/>
          <p:cNvPicPr>
            <a:picLocks noChangeAspect="1" noChangeArrowheads="1"/>
          </p:cNvPicPr>
          <p:nvPr userDrawn="1"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8202613" y="0"/>
            <a:ext cx="941387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hyperlink" Target="http://www.sisoft.in/" TargetMode="External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0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Relationship Id="rId3" Type="http://schemas.openxmlformats.org/officeDocument/2006/relationships/hyperlink" Target="https://developer.apple.com/library/prerelease/ios/documentation/UIKit/Reference/UIControl_Class/index.html" TargetMode="Externa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11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12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13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4" Type="http://schemas.openxmlformats.org/officeDocument/2006/relationships/image" Target="../media/image5.png"/><Relationship Id="rId5" Type="http://schemas.openxmlformats.org/officeDocument/2006/relationships/image" Target="../media/image6.png"/><Relationship Id="rId6" Type="http://schemas.openxmlformats.org/officeDocument/2006/relationships/image" Target="../media/image7.png"/><Relationship Id="rId7" Type="http://schemas.openxmlformats.org/officeDocument/2006/relationships/image" Target="../media/image8.png"/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4" Type="http://schemas.openxmlformats.org/officeDocument/2006/relationships/image" Target="../media/image15.png"/><Relationship Id="rId5" Type="http://schemas.openxmlformats.org/officeDocument/2006/relationships/image" Target="../media/image16.png"/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9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17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18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3.xml"/><Relationship Id="rId3" Type="http://schemas.openxmlformats.org/officeDocument/2006/relationships/hyperlink" Target="https://developer.apple.com/library/ios/documentation/StringsTextFonts/Conceptual/TextAndWebiPhoneOS/KeyboardManagement/KeyboardManagement.html" TargetMode="Externa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developer.apple.com/library/ios/documentation/UIKit/Reference/UIControl_Class/index.html" TargetMode="External"/><Relationship Id="rId4" Type="http://schemas.openxmlformats.org/officeDocument/2006/relationships/hyperlink" Target="https://developer.apple.com/library/ios/documentation/General/Conceptual/Devpedia-CocoaApp/TargetAction.html" TargetMode="External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hyperlink" Target="https://developer.apple.com/library/prerelease/ios/documentation/UIKit/Reference/UIResponder_Class/index.html" TargetMode="Externa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 descr="iOS-Logo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200" y="76200"/>
            <a:ext cx="13716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AutoShape 2"/>
          <p:cNvSpPr txBox="1">
            <a:spLocks noChangeAspect="1" noChangeArrowheads="1"/>
          </p:cNvSpPr>
          <p:nvPr/>
        </p:nvSpPr>
        <p:spPr bwMode="auto">
          <a:xfrm>
            <a:off x="609600" y="1524000"/>
            <a:ext cx="8001000" cy="3352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prstTxWarp prst="textNoShape">
              <a:avLst/>
            </a:prstTxWarp>
            <a:normAutofit/>
          </a:bodyPr>
          <a:lstStyle/>
          <a:p>
            <a:pPr algn="ctr" eaLnBrk="1" hangingPunct="1">
              <a:defRPr/>
            </a:pPr>
            <a:r>
              <a:rPr lang="en-US" sz="4900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+mj-lt"/>
                <a:ea typeface="+mj-ea"/>
                <a:cs typeface="+mj-cs"/>
              </a:rPr>
              <a:t>iOS</a:t>
            </a:r>
            <a:endParaRPr lang="en-US" sz="4900" dirty="0" smtClean="0">
              <a:solidFill>
                <a:srgbClr val="0070C0"/>
              </a:solidFill>
              <a:effectLst>
                <a:outerShdw blurRad="38100" dist="38100" dir="2700000" algn="tl">
                  <a:srgbClr val="DDDDDD"/>
                </a:outerShdw>
              </a:effectLst>
              <a:latin typeface="+mj-lt"/>
              <a:ea typeface="+mj-ea"/>
              <a:cs typeface="+mj-cs"/>
            </a:endParaRPr>
          </a:p>
          <a:p>
            <a:pPr algn="ctr" eaLnBrk="1" hangingPunct="1">
              <a:defRPr/>
            </a:pPr>
            <a:r>
              <a:rPr lang="en-US" sz="49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+mj-lt"/>
                <a:ea typeface="+mj-ea"/>
                <a:cs typeface="+mj-cs"/>
              </a:rPr>
              <a:t>UI Components</a:t>
            </a:r>
            <a:endParaRPr lang="en-US" sz="4800" dirty="0">
              <a:solidFill>
                <a:srgbClr val="0070C0"/>
              </a:solidFill>
              <a:effectLst>
                <a:outerShdw blurRad="38100" dist="38100" dir="2700000" algn="tl">
                  <a:srgbClr val="DDDDDD"/>
                </a:outerShdw>
              </a:effectLst>
              <a:latin typeface="+mj-lt"/>
              <a:ea typeface="+mj-ea"/>
              <a:cs typeface="+mj-cs"/>
            </a:endParaRPr>
          </a:p>
        </p:txBody>
      </p:sp>
      <p:sp>
        <p:nvSpPr>
          <p:cNvPr id="6" name="AutoShape 2"/>
          <p:cNvSpPr txBox="1">
            <a:spLocks noChangeAspect="1" noChangeArrowheads="1"/>
          </p:cNvSpPr>
          <p:nvPr/>
        </p:nvSpPr>
        <p:spPr bwMode="auto">
          <a:xfrm>
            <a:off x="457200" y="5334000"/>
            <a:ext cx="83058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prstTxWarp prst="textNoShape">
              <a:avLst/>
            </a:prstTxWarp>
          </a:bodyPr>
          <a:lstStyle/>
          <a:p>
            <a:pPr algn="ctr">
              <a:lnSpc>
                <a:spcPct val="80000"/>
              </a:lnSpc>
              <a:defRPr/>
            </a:pPr>
            <a:r>
              <a:rPr lang="en-US" sz="2200">
                <a:solidFill>
                  <a:srgbClr val="0070C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Calibri" pitchFamily="-84" charset="0"/>
              </a:rPr>
              <a:t/>
            </a:r>
            <a:br>
              <a:rPr lang="en-US" sz="2200">
                <a:solidFill>
                  <a:srgbClr val="0070C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Calibri" pitchFamily="-84" charset="0"/>
              </a:rPr>
            </a:br>
            <a:r>
              <a:rPr lang="en-US" sz="2200">
                <a:solidFill>
                  <a:srgbClr val="0070C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Calibri" pitchFamily="-84" charset="0"/>
              </a:rPr>
              <a:t> Sisoft Technologies Pvt Ltd</a:t>
            </a:r>
          </a:p>
          <a:p>
            <a:pPr algn="ctr">
              <a:lnSpc>
                <a:spcPct val="80000"/>
              </a:lnSpc>
              <a:defRPr/>
            </a:pPr>
            <a:r>
              <a:rPr lang="en-US" sz="2200">
                <a:solidFill>
                  <a:srgbClr val="0070C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Calibri" pitchFamily="-84" charset="0"/>
              </a:rPr>
              <a:t>SRC E7, Shipra Riviera Bazar, Gyan Khand-3, Indirapuram, Ghaziabad</a:t>
            </a:r>
          </a:p>
          <a:p>
            <a:pPr algn="ctr">
              <a:lnSpc>
                <a:spcPct val="80000"/>
              </a:lnSpc>
              <a:defRPr/>
            </a:pPr>
            <a:r>
              <a:rPr lang="en-US" sz="2200">
                <a:solidFill>
                  <a:srgbClr val="0070C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Calibri" pitchFamily="-84" charset="0"/>
              </a:rPr>
              <a:t>Website: </a:t>
            </a:r>
            <a:r>
              <a:rPr lang="en-US" sz="2200">
                <a:solidFill>
                  <a:srgbClr val="0070C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Calibri" pitchFamily="-84" charset="0"/>
                <a:hlinkClick r:id="rId4"/>
              </a:rPr>
              <a:t>www.sisoft.in</a:t>
            </a:r>
            <a:r>
              <a:rPr lang="en-US" sz="2200">
                <a:solidFill>
                  <a:srgbClr val="0070C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Calibri" pitchFamily="-84" charset="0"/>
              </a:rPr>
              <a:t> Email:info@sisoft.in</a:t>
            </a:r>
          </a:p>
          <a:p>
            <a:pPr algn="ctr">
              <a:lnSpc>
                <a:spcPct val="80000"/>
              </a:lnSpc>
              <a:defRPr/>
            </a:pPr>
            <a:r>
              <a:rPr lang="en-US" sz="2200">
                <a:solidFill>
                  <a:srgbClr val="0070C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Calibri" pitchFamily="-84" charset="0"/>
              </a:rPr>
              <a:t>Phone: +91-9999-283-283</a:t>
            </a:r>
          </a:p>
          <a:p>
            <a:pPr algn="ctr">
              <a:lnSpc>
                <a:spcPct val="80000"/>
              </a:lnSpc>
              <a:defRPr/>
            </a:pPr>
            <a:endParaRPr lang="en-US" sz="2200">
              <a:solidFill>
                <a:srgbClr val="0070C0"/>
              </a:solidFill>
              <a:effectLst>
                <a:outerShdw blurRad="38100" dist="38100" dir="2700000" algn="tl">
                  <a:srgbClr val="DDDDDD"/>
                </a:outerShdw>
              </a:effectLst>
              <a:latin typeface="Calibri" pitchFamily="-84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</p:spPr>
        <p:txBody>
          <a:bodyPr/>
          <a:lstStyle/>
          <a:p>
            <a:r>
              <a:rPr lang="en-US" dirty="0" err="1" smtClean="0"/>
              <a:t>ImageView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52736"/>
            <a:ext cx="8001000" cy="5500464"/>
          </a:xfrm>
        </p:spPr>
        <p:txBody>
          <a:bodyPr/>
          <a:lstStyle/>
          <a:p>
            <a:r>
              <a:rPr lang="en-US" sz="2800" dirty="0" err="1" smtClean="0"/>
              <a:t>NSObject</a:t>
            </a:r>
            <a:r>
              <a:rPr lang="en-US" sz="2800" dirty="0" smtClean="0"/>
              <a:t>-&gt;</a:t>
            </a:r>
            <a:r>
              <a:rPr lang="en-US" sz="2800" dirty="0" err="1" smtClean="0"/>
              <a:t>UIResponder</a:t>
            </a:r>
            <a:r>
              <a:rPr lang="en-US" sz="2800" dirty="0" smtClean="0"/>
              <a:t>-&gt;</a:t>
            </a:r>
            <a:r>
              <a:rPr lang="en-US" sz="2800" dirty="0" err="1" smtClean="0"/>
              <a:t>UIView</a:t>
            </a:r>
            <a:r>
              <a:rPr lang="en-US" sz="2800" dirty="0" smtClean="0"/>
              <a:t>-&gt;</a:t>
            </a:r>
            <a:r>
              <a:rPr lang="en-US" sz="2800" dirty="0" err="1" smtClean="0"/>
              <a:t>UIImageView</a:t>
            </a:r>
            <a:endParaRPr lang="en-US" sz="2800" dirty="0" smtClean="0"/>
          </a:p>
          <a:p>
            <a:r>
              <a:rPr lang="en-IN" sz="2800" dirty="0" smtClean="0"/>
              <a:t>An image view object provides a view-based container for displaying either a single image or for animating a series of images.</a:t>
            </a:r>
          </a:p>
          <a:p>
            <a:r>
              <a:rPr lang="en-US" sz="2800" dirty="0" smtClean="0"/>
              <a:t>Initialization : - </a:t>
            </a:r>
            <a:r>
              <a:rPr lang="en-US" sz="2400" dirty="0" err="1" smtClean="0"/>
              <a:t>initWithImage</a:t>
            </a:r>
            <a:endParaRPr lang="en-US" sz="2400" dirty="0" smtClean="0"/>
          </a:p>
          <a:p>
            <a:r>
              <a:rPr lang="en-US" sz="2400" dirty="0" smtClean="0"/>
              <a:t>Properties</a:t>
            </a:r>
          </a:p>
          <a:p>
            <a:pPr lvl="1"/>
            <a:r>
              <a:rPr lang="en-US" sz="2000" dirty="0" smtClean="0"/>
              <a:t>image</a:t>
            </a:r>
          </a:p>
          <a:p>
            <a:pPr lvl="1"/>
            <a:r>
              <a:rPr lang="en-US" sz="2400" dirty="0" err="1" smtClean="0"/>
              <a:t>highlightedImage</a:t>
            </a:r>
            <a:endParaRPr lang="en-US" sz="2400" dirty="0" smtClean="0"/>
          </a:p>
          <a:p>
            <a:endParaRPr lang="en-US" sz="2800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9762"/>
          </a:xfrm>
        </p:spPr>
        <p:txBody>
          <a:bodyPr/>
          <a:lstStyle/>
          <a:p>
            <a:r>
              <a:rPr lang="en-US" dirty="0" err="1" smtClean="0"/>
              <a:t>UISlider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3000"/>
            <a:ext cx="8229600" cy="4983163"/>
          </a:xfrm>
        </p:spPr>
        <p:txBody>
          <a:bodyPr/>
          <a:lstStyle/>
          <a:p>
            <a:r>
              <a:rPr lang="en-US" dirty="0" err="1" smtClean="0"/>
              <a:t>NSObject</a:t>
            </a:r>
            <a:r>
              <a:rPr lang="en-US" dirty="0" smtClean="0"/>
              <a:t>-&gt;</a:t>
            </a:r>
            <a:r>
              <a:rPr lang="en-US" dirty="0" err="1" smtClean="0"/>
              <a:t>UIResponder</a:t>
            </a:r>
            <a:r>
              <a:rPr lang="en-US" dirty="0" smtClean="0"/>
              <a:t>-&gt;</a:t>
            </a:r>
            <a:r>
              <a:rPr lang="en-US" dirty="0" err="1" smtClean="0"/>
              <a:t>UIView</a:t>
            </a:r>
            <a:r>
              <a:rPr lang="en-US" dirty="0" smtClean="0"/>
              <a:t>-&gt;</a:t>
            </a:r>
            <a:r>
              <a:rPr lang="en-US" dirty="0" err="1" smtClean="0"/>
              <a:t>UIControl</a:t>
            </a:r>
            <a:r>
              <a:rPr lang="en-US" dirty="0" smtClean="0"/>
              <a:t>-&gt;</a:t>
            </a:r>
            <a:r>
              <a:rPr lang="en-US" dirty="0" err="1" smtClean="0"/>
              <a:t>UITextField</a:t>
            </a:r>
            <a:endParaRPr lang="en-US" dirty="0" smtClean="0"/>
          </a:p>
          <a:p>
            <a:r>
              <a:rPr lang="en-US" dirty="0" err="1" smtClean="0"/>
              <a:t>UISlider</a:t>
            </a:r>
            <a:r>
              <a:rPr lang="en-US" dirty="0" smtClean="0"/>
              <a:t> displays a horizontal bar, called a track, that represents a range of values</a:t>
            </a:r>
          </a:p>
          <a:p>
            <a:r>
              <a:rPr lang="en-US" dirty="0" smtClean="0"/>
              <a:t> The current value is shown by the position of          an indicator, or thumb</a:t>
            </a:r>
          </a:p>
          <a:p>
            <a:r>
              <a:rPr lang="en-US" dirty="0" smtClean="0"/>
              <a:t> A user selects a value by sliding the thumb along the track</a:t>
            </a:r>
          </a:p>
          <a:p>
            <a:r>
              <a:rPr lang="en-US" dirty="0" smtClean="0"/>
              <a:t>  You can customize the appearance of both  the track and the thumb.</a:t>
            </a:r>
            <a:endParaRPr lang="en-US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UISlider….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2971800" cy="4525963"/>
          </a:xfrm>
        </p:spPr>
        <p:txBody>
          <a:bodyPr/>
          <a:lstStyle/>
          <a:p>
            <a:r>
              <a:rPr lang="en-US"/>
              <a:t>Common action </a:t>
            </a:r>
            <a:r>
              <a:rPr lang="en-US" b="1"/>
              <a:t>Value Changed</a:t>
            </a:r>
          </a:p>
          <a:p>
            <a:r>
              <a:rPr lang="en-US" b="1"/>
              <a:t> I</a:t>
            </a:r>
            <a:r>
              <a:rPr lang="en-US"/>
              <a:t>nspector window showing various properties </a:t>
            </a:r>
          </a:p>
          <a:p>
            <a:endParaRPr lang="en-US"/>
          </a:p>
        </p:txBody>
      </p:sp>
      <p:pic>
        <p:nvPicPr>
          <p:cNvPr id="4" name="Picture 3" descr="slider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715000" y="1327150"/>
            <a:ext cx="2819400" cy="5073650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UISlider….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r>
              <a:rPr lang="en-US" dirty="0" smtClean="0"/>
              <a:t>Properties</a:t>
            </a:r>
          </a:p>
          <a:p>
            <a:pPr lvl="1"/>
            <a:r>
              <a:rPr lang="en-US" dirty="0" smtClean="0"/>
              <a:t>Value</a:t>
            </a:r>
          </a:p>
          <a:p>
            <a:pPr lvl="1"/>
            <a:r>
              <a:rPr lang="en-US" dirty="0" err="1" smtClean="0"/>
              <a:t>minimumValue</a:t>
            </a:r>
            <a:endParaRPr lang="en-US" dirty="0" smtClean="0"/>
          </a:p>
          <a:p>
            <a:pPr lvl="1"/>
            <a:r>
              <a:rPr lang="en-US" dirty="0" err="1" smtClean="0"/>
              <a:t>maximumValue</a:t>
            </a:r>
            <a:endParaRPr lang="en-US" dirty="0" smtClean="0"/>
          </a:p>
          <a:p>
            <a:endParaRPr lang="en-US" dirty="0"/>
          </a:p>
          <a:p>
            <a:endParaRPr lang="en-US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9762"/>
          </a:xfrm>
        </p:spPr>
        <p:txBody>
          <a:bodyPr/>
          <a:lstStyle/>
          <a:p>
            <a:r>
              <a:rPr lang="en-US" dirty="0" err="1" smtClean="0"/>
              <a:t>UISwitch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90600"/>
            <a:ext cx="8229600" cy="5410200"/>
          </a:xfrm>
        </p:spPr>
        <p:txBody>
          <a:bodyPr/>
          <a:lstStyle/>
          <a:p>
            <a:r>
              <a:rPr lang="en-US" sz="3000" dirty="0" err="1" smtClean="0"/>
              <a:t>NSObject</a:t>
            </a:r>
            <a:r>
              <a:rPr lang="en-US" sz="3000" dirty="0" smtClean="0"/>
              <a:t>-&gt;</a:t>
            </a:r>
            <a:r>
              <a:rPr lang="en-US" sz="3000" dirty="0" err="1" smtClean="0"/>
              <a:t>UIResponder</a:t>
            </a:r>
            <a:r>
              <a:rPr lang="en-US" sz="3000" dirty="0" smtClean="0"/>
              <a:t>-&gt;</a:t>
            </a:r>
            <a:r>
              <a:rPr lang="en-US" sz="3000" dirty="0" err="1" smtClean="0"/>
              <a:t>UIView</a:t>
            </a:r>
            <a:r>
              <a:rPr lang="en-US" sz="3000" dirty="0" smtClean="0"/>
              <a:t>-&gt;</a:t>
            </a:r>
            <a:r>
              <a:rPr lang="en-US" sz="3000" dirty="0" err="1" smtClean="0"/>
              <a:t>UIControl</a:t>
            </a:r>
            <a:r>
              <a:rPr lang="en-US" sz="3000" dirty="0" smtClean="0"/>
              <a:t>-&gt;</a:t>
            </a:r>
            <a:r>
              <a:rPr lang="en-US" sz="3000" dirty="0" err="1" smtClean="0"/>
              <a:t>UISwitch</a:t>
            </a:r>
            <a:endParaRPr lang="en-US" sz="3000" dirty="0" smtClean="0"/>
          </a:p>
          <a:p>
            <a:r>
              <a:rPr lang="en-IN" sz="3000" dirty="0" smtClean="0"/>
              <a:t>class to create and manage the On/Off buttons used</a:t>
            </a:r>
          </a:p>
          <a:p>
            <a:r>
              <a:rPr lang="en-IN" sz="3000" dirty="0" smtClean="0"/>
              <a:t>The </a:t>
            </a:r>
            <a:r>
              <a:rPr lang="en-IN" sz="3000" dirty="0" err="1" smtClean="0"/>
              <a:t>UISwitch</a:t>
            </a:r>
            <a:r>
              <a:rPr lang="en-IN" sz="3000" dirty="0" smtClean="0"/>
              <a:t> class declares a property and a method to control its on/off state</a:t>
            </a:r>
          </a:p>
          <a:p>
            <a:r>
              <a:rPr lang="en-IN" sz="3000" dirty="0" smtClean="0"/>
              <a:t>when the user manipulates the switch control (“flips” it) a </a:t>
            </a:r>
            <a:r>
              <a:rPr lang="en-IN" sz="3000" dirty="0" err="1" smtClean="0">
                <a:hlinkClick r:id="rId3"/>
              </a:rPr>
              <a:t>UIControlEventValueChanged</a:t>
            </a:r>
            <a:r>
              <a:rPr lang="en-IN" sz="3000" dirty="0" smtClean="0"/>
              <a:t> event is generated, which results in the control (if properly configured) sending an action message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9762"/>
          </a:xfrm>
        </p:spPr>
        <p:txBody>
          <a:bodyPr/>
          <a:lstStyle/>
          <a:p>
            <a:r>
              <a:rPr lang="en-US" dirty="0" err="1" smtClean="0"/>
              <a:t>UISegmentedControl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90600"/>
            <a:ext cx="8229600" cy="5410200"/>
          </a:xfrm>
        </p:spPr>
        <p:txBody>
          <a:bodyPr/>
          <a:lstStyle/>
          <a:p>
            <a:r>
              <a:rPr lang="en-US" dirty="0" err="1" smtClean="0"/>
              <a:t>NSObject</a:t>
            </a:r>
            <a:r>
              <a:rPr lang="en-US" dirty="0" smtClean="0"/>
              <a:t>-&gt;</a:t>
            </a:r>
            <a:r>
              <a:rPr lang="en-US" dirty="0" err="1" smtClean="0"/>
              <a:t>UIResponder</a:t>
            </a:r>
            <a:r>
              <a:rPr lang="en-US" dirty="0" smtClean="0"/>
              <a:t>-&gt;</a:t>
            </a:r>
            <a:r>
              <a:rPr lang="en-US" dirty="0" err="1" smtClean="0"/>
              <a:t>UIView</a:t>
            </a:r>
            <a:r>
              <a:rPr lang="en-US" dirty="0" smtClean="0"/>
              <a:t>-&gt;</a:t>
            </a:r>
            <a:r>
              <a:rPr lang="en-US" dirty="0" err="1" smtClean="0"/>
              <a:t>UIControl</a:t>
            </a:r>
            <a:r>
              <a:rPr lang="en-US" dirty="0" smtClean="0"/>
              <a:t>-&gt;</a:t>
            </a:r>
            <a:r>
              <a:rPr lang="en-US" dirty="0" err="1" smtClean="0"/>
              <a:t>UISegmentedControl</a:t>
            </a:r>
            <a:endParaRPr lang="en-US" dirty="0" smtClean="0"/>
          </a:p>
          <a:p>
            <a:r>
              <a:rPr lang="en-US" dirty="0" smtClean="0"/>
              <a:t>Displays an element that comprises multiple segments</a:t>
            </a:r>
          </a:p>
          <a:p>
            <a:r>
              <a:rPr lang="en-US" dirty="0" smtClean="0"/>
              <a:t> Each of which functions as a discrete button Each segment can display either text or an image, but not both</a:t>
            </a:r>
          </a:p>
          <a:p>
            <a:r>
              <a:rPr lang="en-US" dirty="0" smtClean="0"/>
              <a:t>  </a:t>
            </a:r>
            <a:r>
              <a:rPr lang="en-US" dirty="0" err="1" smtClean="0"/>
              <a:t>UISegmentedControl</a:t>
            </a:r>
            <a:r>
              <a:rPr lang="en-US" dirty="0" smtClean="0"/>
              <a:t> ensures that the width of each segment is proportional, based on the total number of segments, unless you set a specific width.</a:t>
            </a:r>
            <a:endParaRPr lang="en-US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UISegmentedControl</a:t>
            </a:r>
            <a:r>
              <a:rPr lang="en-US" dirty="0" smtClean="0"/>
              <a:t>…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457200" y="1600201"/>
            <a:ext cx="3429000" cy="3657600"/>
          </a:xfrm>
        </p:spPr>
        <p:txBody>
          <a:bodyPr/>
          <a:lstStyle/>
          <a:p>
            <a:r>
              <a:rPr lang="en-US"/>
              <a:t>Common action </a:t>
            </a:r>
            <a:r>
              <a:rPr lang="en-US" b="1"/>
              <a:t>Value Changed</a:t>
            </a:r>
          </a:p>
          <a:p>
            <a:r>
              <a:rPr lang="en-US" b="1"/>
              <a:t> I</a:t>
            </a:r>
            <a:r>
              <a:rPr lang="en-US"/>
              <a:t>nspector window showing various properties </a:t>
            </a:r>
          </a:p>
          <a:p>
            <a:endParaRPr lang="en-US"/>
          </a:p>
          <a:p>
            <a:endParaRPr lang="en-US"/>
          </a:p>
        </p:txBody>
      </p:sp>
      <p:pic>
        <p:nvPicPr>
          <p:cNvPr id="8" name="Picture 7" descr="seg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562600" y="1295400"/>
            <a:ext cx="3124200" cy="5334000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667000"/>
            <a:ext cx="3008313" cy="1447800"/>
          </a:xfrm>
        </p:spPr>
        <p:txBody>
          <a:bodyPr>
            <a:noAutofit/>
          </a:bodyPr>
          <a:lstStyle/>
          <a:p>
            <a:r>
              <a:rPr lang="en-US" sz="4000" dirty="0" smtClean="0">
                <a:solidFill>
                  <a:srgbClr val="008000"/>
                </a:solidFill>
                <a:latin typeface="Chalkduster"/>
              </a:rPr>
              <a:t>Keyboard 	Inputs</a:t>
            </a:r>
            <a:endParaRPr lang="en-US" sz="4000" dirty="0">
              <a:solidFill>
                <a:srgbClr val="008000"/>
              </a:solidFill>
              <a:latin typeface="Chalkduster"/>
            </a:endParaRPr>
          </a:p>
        </p:txBody>
      </p:sp>
      <p:pic>
        <p:nvPicPr>
          <p:cNvPr id="12" name="Content Placeholder 11" descr="11.pn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4488277" y="623887"/>
            <a:ext cx="3285296" cy="5853113"/>
          </a:xfr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76200" y="258762"/>
            <a:ext cx="8229600" cy="1036638"/>
          </a:xfrm>
        </p:spPr>
        <p:txBody>
          <a:bodyPr>
            <a:normAutofit fontScale="90000"/>
          </a:bodyPr>
          <a:lstStyle/>
          <a:p>
            <a:r>
              <a:rPr lang="en-US"/>
              <a:t>Selecting Keyboard Type For Text Field</a:t>
            </a:r>
          </a:p>
        </p:txBody>
      </p:sp>
      <p:pic>
        <p:nvPicPr>
          <p:cNvPr id="6" name="Content Placeholder 5" descr="k3.pn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796162" y="1600200"/>
            <a:ext cx="7551676" cy="4525963"/>
          </a:xfrm>
        </p:spPr>
      </p:pic>
      <p:sp>
        <p:nvSpPr>
          <p:cNvPr id="8" name="Right Arrow 7"/>
          <p:cNvSpPr/>
          <p:nvPr/>
        </p:nvSpPr>
        <p:spPr>
          <a:xfrm rot="2241596">
            <a:off x="4276113" y="3036583"/>
            <a:ext cx="1433104" cy="578445"/>
          </a:xfrm>
          <a:prstGeom prst="rightArrow">
            <a:avLst/>
          </a:prstGeom>
          <a:gradFill flip="none" rotWithShape="1">
            <a:gsLst>
              <a:gs pos="0">
                <a:srgbClr val="008000"/>
              </a:gs>
              <a:gs pos="100000">
                <a:srgbClr val="FFFFFF"/>
              </a:gs>
              <a:gs pos="0">
                <a:srgbClr val="008000"/>
              </a:gs>
              <a:gs pos="5000">
                <a:srgbClr val="008000"/>
              </a:gs>
            </a:gsLst>
            <a:lin ang="0" scaled="1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Types of Keyboard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/>
              <a:t>Default</a:t>
            </a:r>
          </a:p>
          <a:p>
            <a:r>
              <a:rPr lang="en-US" dirty="0" err="1"/>
              <a:t>NumberPad</a:t>
            </a:r>
            <a:endParaRPr lang="en-US" dirty="0"/>
          </a:p>
          <a:p>
            <a:r>
              <a:rPr lang="en-US" dirty="0" err="1"/>
              <a:t>DecimalPad</a:t>
            </a:r>
            <a:endParaRPr lang="en-US" dirty="0"/>
          </a:p>
          <a:p>
            <a:r>
              <a:rPr lang="en-US" dirty="0" err="1"/>
              <a:t>PhonePad</a:t>
            </a:r>
            <a:endParaRPr lang="en-US" dirty="0"/>
          </a:p>
          <a:p>
            <a:r>
              <a:rPr lang="en-US" dirty="0" err="1"/>
              <a:t>NumberPhonePad</a:t>
            </a:r>
            <a:endParaRPr lang="en-US" dirty="0"/>
          </a:p>
          <a:p>
            <a:r>
              <a:rPr lang="en-US" dirty="0"/>
              <a:t>E-mail Address</a:t>
            </a:r>
          </a:p>
          <a:p>
            <a:r>
              <a:rPr lang="en-US" dirty="0" err="1"/>
              <a:t>Url</a:t>
            </a:r>
            <a:r>
              <a:rPr lang="en-US" dirty="0"/>
              <a:t> </a:t>
            </a:r>
          </a:p>
          <a:p>
            <a:r>
              <a:rPr lang="en-US" dirty="0"/>
              <a:t>Twitter</a:t>
            </a:r>
          </a:p>
          <a:p>
            <a:r>
              <a:rPr lang="en-US" dirty="0"/>
              <a:t>Numbers </a:t>
            </a:r>
            <a:r>
              <a:rPr lang="en-US"/>
              <a:t>And </a:t>
            </a:r>
            <a:r>
              <a:rPr lang="en-US" smtClean="0"/>
              <a:t>Punctuations</a:t>
            </a:r>
            <a:endParaRPr lang="en-US" dirty="0"/>
          </a:p>
          <a:p>
            <a:r>
              <a:rPr lang="en-US" dirty="0"/>
              <a:t>ASCII Capable</a:t>
            </a:r>
          </a:p>
          <a:p>
            <a:endParaRPr lang="en-US" dirty="0"/>
          </a:p>
          <a:p>
            <a:endParaRPr lang="en-US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9762"/>
          </a:xfrm>
        </p:spPr>
        <p:txBody>
          <a:bodyPr/>
          <a:lstStyle/>
          <a:p>
            <a:r>
              <a:rPr lang="en-US" dirty="0" smtClean="0"/>
              <a:t>Types of Views</a:t>
            </a:r>
            <a:endParaRPr lang="en-IN" dirty="0"/>
          </a:p>
        </p:txBody>
      </p:sp>
      <p:graphicFrame>
        <p:nvGraphicFramePr>
          <p:cNvPr id="3" name="Table 2"/>
          <p:cNvGraphicFramePr>
            <a:graphicFrameLocks noGrp="1"/>
          </p:cNvGraphicFramePr>
          <p:nvPr/>
        </p:nvGraphicFramePr>
        <p:xfrm>
          <a:off x="533400" y="1143000"/>
          <a:ext cx="7924800" cy="4572000"/>
        </p:xfrm>
        <a:graphic>
          <a:graphicData uri="http://schemas.openxmlformats.org/drawingml/2006/table">
            <a:tbl>
              <a:tblPr/>
              <a:tblGrid>
                <a:gridCol w="1885760"/>
                <a:gridCol w="3397440"/>
                <a:gridCol w="2641600"/>
              </a:tblGrid>
              <a:tr h="261855">
                <a:tc>
                  <a:txBody>
                    <a:bodyPr/>
                    <a:lstStyle/>
                    <a:p>
                      <a:r>
                        <a:rPr lang="en-IN" sz="1300" b="1" dirty="0"/>
                        <a:t>View category </a:t>
                      </a:r>
                    </a:p>
                  </a:txBody>
                  <a:tcPr marL="26597" marR="26597" marT="26597" marB="2659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IN" sz="1300" b="1" dirty="0"/>
                        <a:t>Purpose </a:t>
                      </a:r>
                    </a:p>
                  </a:txBody>
                  <a:tcPr marL="26597" marR="26597" marT="26597" marB="2659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IN" sz="1300" b="1" dirty="0"/>
                        <a:t>Examples of views </a:t>
                      </a:r>
                    </a:p>
                  </a:txBody>
                  <a:tcPr marL="26597" marR="26597" marT="26597" marB="2659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881145">
                <a:tc>
                  <a:txBody>
                    <a:bodyPr/>
                    <a:lstStyle/>
                    <a:p>
                      <a:endParaRPr lang="en-IN" sz="1300" dirty="0"/>
                    </a:p>
                    <a:p>
                      <a:r>
                        <a:rPr lang="en-IN" sz="1300" dirty="0"/>
                        <a:t>Content </a:t>
                      </a:r>
                    </a:p>
                  </a:txBody>
                  <a:tcPr marL="26597" marR="26597" marT="26597" marB="2659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IN" sz="1300" dirty="0"/>
                        <a:t>Display a particular type of content, such as an image or text. </a:t>
                      </a:r>
                    </a:p>
                  </a:txBody>
                  <a:tcPr marL="26597" marR="26597" marT="26597" marB="2659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IN" sz="1300" dirty="0"/>
                        <a:t>Image view, label </a:t>
                      </a:r>
                    </a:p>
                  </a:txBody>
                  <a:tcPr marL="26597" marR="26597" marT="26597" marB="2659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468285">
                <a:tc>
                  <a:txBody>
                    <a:bodyPr/>
                    <a:lstStyle/>
                    <a:p>
                      <a:endParaRPr lang="en-IN" sz="1300" dirty="0"/>
                    </a:p>
                    <a:p>
                      <a:r>
                        <a:rPr lang="en-IN" sz="1300" dirty="0"/>
                        <a:t>Collections </a:t>
                      </a:r>
                    </a:p>
                  </a:txBody>
                  <a:tcPr marL="26597" marR="26597" marT="26597" marB="2659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IN" sz="1300"/>
                        <a:t>Display collections or groups of views. </a:t>
                      </a:r>
                    </a:p>
                  </a:txBody>
                  <a:tcPr marL="26597" marR="26597" marT="26597" marB="2659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IN" sz="1300" dirty="0"/>
                        <a:t>Collection view, table view </a:t>
                      </a:r>
                    </a:p>
                  </a:txBody>
                  <a:tcPr marL="26597" marR="26597" marT="26597" marB="2659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468285">
                <a:tc>
                  <a:txBody>
                    <a:bodyPr/>
                    <a:lstStyle/>
                    <a:p>
                      <a:endParaRPr lang="en-IN" sz="1300"/>
                    </a:p>
                    <a:p>
                      <a:r>
                        <a:rPr lang="en-IN" sz="1300"/>
                        <a:t>Controls </a:t>
                      </a:r>
                    </a:p>
                  </a:txBody>
                  <a:tcPr marL="26597" marR="26597" marT="26597" marB="2659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IN" sz="1300"/>
                        <a:t>Perform actions or display information. </a:t>
                      </a:r>
                    </a:p>
                  </a:txBody>
                  <a:tcPr marL="26597" marR="26597" marT="26597" marB="2659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IN" sz="1300" dirty="0"/>
                        <a:t>Button, slider, switch </a:t>
                      </a:r>
                    </a:p>
                  </a:txBody>
                  <a:tcPr marL="26597" marR="26597" marT="26597" marB="2659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468285">
                <a:tc>
                  <a:txBody>
                    <a:bodyPr/>
                    <a:lstStyle/>
                    <a:p>
                      <a:endParaRPr lang="en-IN" sz="1300"/>
                    </a:p>
                    <a:p>
                      <a:r>
                        <a:rPr lang="en-IN" sz="1300"/>
                        <a:t>Bars </a:t>
                      </a:r>
                    </a:p>
                  </a:txBody>
                  <a:tcPr marL="26597" marR="26597" marT="26597" marB="2659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IN" sz="1300"/>
                        <a:t>Navigate, or perform actions. </a:t>
                      </a:r>
                    </a:p>
                  </a:txBody>
                  <a:tcPr marL="26597" marR="26597" marT="26597" marB="2659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IN" sz="1300" dirty="0"/>
                        <a:t>Toolbar, navigation bar, tab bar </a:t>
                      </a:r>
                    </a:p>
                  </a:txBody>
                  <a:tcPr marL="26597" marR="26597" marT="26597" marB="2659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468285">
                <a:tc>
                  <a:txBody>
                    <a:bodyPr/>
                    <a:lstStyle/>
                    <a:p>
                      <a:endParaRPr lang="en-IN" sz="1300"/>
                    </a:p>
                    <a:p>
                      <a:r>
                        <a:rPr lang="en-IN" sz="1300"/>
                        <a:t>Input </a:t>
                      </a:r>
                    </a:p>
                  </a:txBody>
                  <a:tcPr marL="26597" marR="26597" marT="26597" marB="2659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IN" sz="1300"/>
                        <a:t>Receive user input text. </a:t>
                      </a:r>
                    </a:p>
                  </a:txBody>
                  <a:tcPr marL="26597" marR="26597" marT="26597" marB="2659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IN" sz="1300" dirty="0"/>
                        <a:t>Search bar, text view </a:t>
                      </a:r>
                    </a:p>
                  </a:txBody>
                  <a:tcPr marL="26597" marR="26597" marT="26597" marB="2659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468285">
                <a:tc>
                  <a:txBody>
                    <a:bodyPr/>
                    <a:lstStyle/>
                    <a:p>
                      <a:endParaRPr lang="en-IN" sz="1300"/>
                    </a:p>
                    <a:p>
                      <a:r>
                        <a:rPr lang="en-IN" sz="1300"/>
                        <a:t>Containers </a:t>
                      </a:r>
                    </a:p>
                  </a:txBody>
                  <a:tcPr marL="26597" marR="26597" marT="26597" marB="2659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IN" sz="1300"/>
                        <a:t>Serve as containers for other views. </a:t>
                      </a:r>
                    </a:p>
                  </a:txBody>
                  <a:tcPr marL="26597" marR="26597" marT="26597" marB="2659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IN" sz="1300" dirty="0"/>
                        <a:t>View, scroll view </a:t>
                      </a:r>
                    </a:p>
                  </a:txBody>
                  <a:tcPr marL="26597" marR="26597" marT="26597" marB="2659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087575">
                <a:tc>
                  <a:txBody>
                    <a:bodyPr/>
                    <a:lstStyle/>
                    <a:p>
                      <a:r>
                        <a:rPr lang="en-IN" sz="1300"/>
                        <a:t>Modal </a:t>
                      </a:r>
                    </a:p>
                  </a:txBody>
                  <a:tcPr marL="26597" marR="26597" marT="26597" marB="2659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IN" sz="1300"/>
                        <a:t>Interrupt the regular flow of the app to allow a user to perform an action. </a:t>
                      </a:r>
                    </a:p>
                  </a:txBody>
                  <a:tcPr marL="26597" marR="26597" marT="26597" marB="2659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IN" sz="1300" dirty="0"/>
                        <a:t>Action sheet, alert view </a:t>
                      </a:r>
                    </a:p>
                  </a:txBody>
                  <a:tcPr marL="26597" marR="26597" marT="26597" marB="2659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pic>
        <p:nvPicPr>
          <p:cNvPr id="1025" name="Picture 1" descr="image: ../Art/views_content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419100" cy="419100"/>
          </a:xfrm>
          <a:prstGeom prst="rect">
            <a:avLst/>
          </a:prstGeom>
          <a:noFill/>
        </p:spPr>
      </p:pic>
      <p:pic>
        <p:nvPicPr>
          <p:cNvPr id="1026" name="Picture 2" descr="image: ../Art/views_collections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419100" cy="419100"/>
          </a:xfrm>
          <a:prstGeom prst="rect">
            <a:avLst/>
          </a:prstGeom>
          <a:noFill/>
        </p:spPr>
      </p:pic>
      <p:pic>
        <p:nvPicPr>
          <p:cNvPr id="1027" name="Picture 3" descr="image: ../Art/views_controls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504825" cy="276225"/>
          </a:xfrm>
          <a:prstGeom prst="rect">
            <a:avLst/>
          </a:prstGeom>
          <a:noFill/>
        </p:spPr>
      </p:pic>
      <p:pic>
        <p:nvPicPr>
          <p:cNvPr id="1028" name="Picture 4" descr="image: ../Art/views_bars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0"/>
            <a:ext cx="419100" cy="419100"/>
          </a:xfrm>
          <a:prstGeom prst="rect">
            <a:avLst/>
          </a:prstGeom>
          <a:noFill/>
        </p:spPr>
      </p:pic>
      <p:pic>
        <p:nvPicPr>
          <p:cNvPr id="1029" name="Picture 5" descr="image: ../Art/views_input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0" y="0"/>
            <a:ext cx="419100" cy="419100"/>
          </a:xfrm>
          <a:prstGeom prst="rect">
            <a:avLst/>
          </a:prstGeom>
          <a:noFill/>
        </p:spPr>
      </p:pic>
      <p:pic>
        <p:nvPicPr>
          <p:cNvPr id="1030" name="Picture 6" descr="image: ../Art/views_containers_2x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0" y="0"/>
            <a:ext cx="419100" cy="4191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27463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/>
              <a:t>Defaault,Decimal And E-Mail Pad Look</a:t>
            </a:r>
          </a:p>
        </p:txBody>
      </p:sp>
      <p:pic>
        <p:nvPicPr>
          <p:cNvPr id="6" name="Content Placeholder 5" descr="dep.png"/>
          <p:cNvPicPr>
            <a:picLocks noGrp="1" noChangeAspect="1"/>
          </p:cNvPicPr>
          <p:nvPr>
            <p:ph idx="4294967295"/>
          </p:nvPr>
        </p:nvPicPr>
        <p:blipFill>
          <a:blip r:embed="rId3" cstate="print"/>
          <a:stretch>
            <a:fillRect/>
          </a:stretch>
        </p:blipFill>
        <p:spPr>
          <a:xfrm>
            <a:off x="0" y="1447800"/>
            <a:ext cx="2895600" cy="5181600"/>
          </a:xfrm>
          <a:prstGeom prst="rect">
            <a:avLst/>
          </a:prstGeom>
        </p:spPr>
      </p:pic>
      <p:pic>
        <p:nvPicPr>
          <p:cNvPr id="7" name="Picture 6" descr="dp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895600" y="1371600"/>
            <a:ext cx="2971800" cy="5257800"/>
          </a:xfrm>
          <a:prstGeom prst="rect">
            <a:avLst/>
          </a:prstGeom>
        </p:spPr>
      </p:pic>
      <p:pic>
        <p:nvPicPr>
          <p:cNvPr id="8" name="Picture 7" descr="ep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867400" y="1371600"/>
            <a:ext cx="3011129" cy="5257800"/>
          </a:xfrm>
          <a:prstGeom prst="rect">
            <a:avLst/>
          </a:prstGeo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76200"/>
            <a:ext cx="8229600" cy="1143000"/>
          </a:xfrm>
        </p:spPr>
        <p:txBody>
          <a:bodyPr/>
          <a:lstStyle/>
          <a:p>
            <a:r>
              <a:rPr lang="en-US" sz="4000" smtClean="0"/>
              <a:t>Several different keyboards and input methods</a:t>
            </a:r>
            <a:endParaRPr lang="en-US" sz="4000"/>
          </a:p>
        </p:txBody>
      </p:sp>
      <p:pic>
        <p:nvPicPr>
          <p:cNvPr id="3" name="Picture 2" descr="keyboard_input_2x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33400" y="1447800"/>
            <a:ext cx="7772400" cy="5257800"/>
          </a:xfrm>
          <a:prstGeom prst="rect">
            <a:avLst/>
          </a:prstGeo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" y="152400"/>
            <a:ext cx="8229600" cy="1143000"/>
          </a:xfrm>
        </p:spPr>
        <p:txBody>
          <a:bodyPr/>
          <a:lstStyle/>
          <a:p>
            <a:r>
              <a:rPr lang="en-US" sz="4000" smtClean="0"/>
              <a:t>Relative keyboard sizes in portrait and landscape modes</a:t>
            </a:r>
            <a:endParaRPr lang="en-US" sz="4000"/>
          </a:p>
        </p:txBody>
      </p:sp>
      <p:pic>
        <p:nvPicPr>
          <p:cNvPr id="3" name="Picture 2" descr="keyboard_size_2x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1504447"/>
            <a:ext cx="9144000" cy="5277353"/>
          </a:xfrm>
          <a:prstGeom prst="rect">
            <a:avLst/>
          </a:prstGeom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Keyboard Method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 Objective-C there are several method related to keyboard.</a:t>
            </a:r>
          </a:p>
          <a:p>
            <a:r>
              <a:rPr lang="en-US" dirty="0" smtClean="0"/>
              <a:t>There are delegate method for keyboard that handle the keyboard properties.</a:t>
            </a:r>
          </a:p>
          <a:p>
            <a:r>
              <a:rPr lang="en-US" dirty="0" smtClean="0"/>
              <a:t>Loading the keyboard.</a:t>
            </a:r>
          </a:p>
          <a:p>
            <a:r>
              <a:rPr lang="en-US" dirty="0" smtClean="0"/>
              <a:t>Hiding the keyboard.</a:t>
            </a:r>
          </a:p>
          <a:p>
            <a:r>
              <a:rPr lang="en-US" dirty="0" smtClean="0"/>
              <a:t>Show the keyboard automatically.</a:t>
            </a:r>
            <a:endParaRPr lang="en-US" dirty="0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Some Code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>
              <a:buNone/>
            </a:pPr>
            <a:r>
              <a:rPr lang="en-US" sz="2800" dirty="0" smtClean="0"/>
              <a:t>     [textBoxName sendMessage];</a:t>
            </a:r>
          </a:p>
          <a:p>
            <a:pPr>
              <a:buNone/>
            </a:pPr>
            <a:r>
              <a:rPr lang="en-US" sz="2800" b="1" smtClean="0"/>
              <a:t>    Displaying the Keyboard:</a:t>
            </a:r>
            <a:endParaRPr lang="en-US" sz="2800" b="1" dirty="0" smtClean="0"/>
          </a:p>
          <a:p>
            <a:pPr>
              <a:buNone/>
            </a:pPr>
            <a:r>
              <a:rPr lang="en-US" sz="2800" dirty="0" smtClean="0"/>
              <a:t>     [textField </a:t>
            </a:r>
            <a:r>
              <a:rPr lang="en-US" sz="2800" dirty="0" smtClean="0">
                <a:solidFill>
                  <a:srgbClr val="008000"/>
                </a:solidFill>
              </a:rPr>
              <a:t>becomeFirstResponder</a:t>
            </a:r>
            <a:r>
              <a:rPr lang="en-US" sz="2800" dirty="0" smtClean="0"/>
              <a:t>];</a:t>
            </a:r>
          </a:p>
          <a:p>
            <a:pPr>
              <a:buNone/>
            </a:pPr>
            <a:r>
              <a:rPr lang="en-US" sz="2800" smtClean="0"/>
              <a:t>    </a:t>
            </a:r>
            <a:r>
              <a:rPr lang="en-US" sz="2800" b="1" smtClean="0"/>
              <a:t>Dismissing the Keyboard</a:t>
            </a:r>
            <a:endParaRPr lang="en-US" sz="2800" b="1" dirty="0" smtClean="0"/>
          </a:p>
          <a:p>
            <a:pPr>
              <a:buNone/>
            </a:pPr>
            <a:r>
              <a:rPr lang="en-US" sz="2800" dirty="0" smtClean="0"/>
              <a:t>     [textField </a:t>
            </a:r>
            <a:r>
              <a:rPr lang="en-US" sz="2800" dirty="0" smtClean="0">
                <a:solidFill>
                  <a:srgbClr val="008000"/>
                </a:solidFill>
              </a:rPr>
              <a:t>resignFirstResponder</a:t>
            </a:r>
            <a:r>
              <a:rPr lang="en-US" sz="2800" dirty="0" smtClean="0"/>
              <a:t>];</a:t>
            </a:r>
          </a:p>
          <a:p>
            <a:pPr>
              <a:buNone/>
            </a:pPr>
            <a:r>
              <a:rPr lang="en-US" sz="2800" b="1" dirty="0" smtClean="0"/>
              <a:t>    Notification</a:t>
            </a:r>
          </a:p>
          <a:p>
            <a:pPr>
              <a:buNone/>
            </a:pPr>
            <a:r>
              <a:rPr lang="en-US" sz="2800" dirty="0" smtClean="0"/>
              <a:t>    -(void)</a:t>
            </a:r>
            <a:r>
              <a:rPr lang="en-US" sz="2800" dirty="0" err="1" smtClean="0"/>
              <a:t>keyboardDoneObserver</a:t>
            </a:r>
            <a:r>
              <a:rPr lang="en-US" sz="2800" dirty="0" smtClean="0"/>
              <a:t>:   	(</a:t>
            </a:r>
            <a:r>
              <a:rPr lang="en-US" sz="2800" dirty="0" err="1" smtClean="0"/>
              <a:t>NSNotification</a:t>
            </a:r>
            <a:r>
              <a:rPr lang="en-US" sz="2800" dirty="0" smtClean="0"/>
              <a:t>*)notification</a:t>
            </a:r>
          </a:p>
          <a:p>
            <a:r>
              <a:rPr lang="en-US" sz="2800" dirty="0" smtClean="0"/>
              <a:t>For more on working with keyboard visit link:</a:t>
            </a:r>
          </a:p>
          <a:p>
            <a:pPr>
              <a:buNone/>
            </a:pPr>
            <a:r>
              <a:rPr lang="en-US" sz="2800" dirty="0" smtClean="0">
                <a:hlinkClick r:id="rId3"/>
              </a:rPr>
              <a:t>   https://developer.apple.com/library/ios/documentation/StringsTextFonts/Conceptual/TextAndWebiPhoneOS/KeyboardManagement/KeyboardManagement.html</a:t>
            </a:r>
            <a:endParaRPr lang="en-US" sz="2800" dirty="0" smtClean="0"/>
          </a:p>
          <a:p>
            <a:pPr>
              <a:buNone/>
            </a:pPr>
            <a:r>
              <a:rPr lang="en-US" sz="2800" dirty="0" smtClean="0"/>
              <a:t> </a:t>
            </a:r>
          </a:p>
          <a:p>
            <a:endParaRPr lang="en-US" sz="2400" dirty="0" smtClean="0"/>
          </a:p>
          <a:p>
            <a:endParaRPr lang="en-US" sz="24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</p:spPr>
        <p:txBody>
          <a:bodyPr/>
          <a:lstStyle/>
          <a:p>
            <a:r>
              <a:rPr lang="en-US" dirty="0" smtClean="0"/>
              <a:t>Labels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52736"/>
            <a:ext cx="8001000" cy="5500464"/>
          </a:xfrm>
        </p:spPr>
        <p:txBody>
          <a:bodyPr/>
          <a:lstStyle/>
          <a:p>
            <a:r>
              <a:rPr lang="en-US" sz="2800" dirty="0" err="1" smtClean="0"/>
              <a:t>NSObject</a:t>
            </a:r>
            <a:r>
              <a:rPr lang="en-US" sz="2800" dirty="0" smtClean="0"/>
              <a:t>-&gt;</a:t>
            </a:r>
            <a:r>
              <a:rPr lang="en-US" sz="2800" dirty="0" err="1" smtClean="0"/>
              <a:t>UIResponder</a:t>
            </a:r>
            <a:r>
              <a:rPr lang="en-US" sz="2800" dirty="0" smtClean="0"/>
              <a:t>-&gt;</a:t>
            </a:r>
            <a:r>
              <a:rPr lang="en-US" sz="2800" dirty="0" err="1" smtClean="0"/>
              <a:t>UIView</a:t>
            </a:r>
            <a:r>
              <a:rPr lang="en-US" sz="2800" dirty="0" smtClean="0"/>
              <a:t>-&gt;</a:t>
            </a:r>
            <a:r>
              <a:rPr lang="en-US" sz="2800" dirty="0" err="1" smtClean="0"/>
              <a:t>UILabel</a:t>
            </a:r>
            <a:endParaRPr lang="en-US" sz="2800" dirty="0" smtClean="0"/>
          </a:p>
          <a:p>
            <a:r>
              <a:rPr lang="en-IN" sz="2800" dirty="0" smtClean="0"/>
              <a:t>The </a:t>
            </a:r>
            <a:r>
              <a:rPr lang="en-IN" sz="2800" dirty="0" err="1" smtClean="0"/>
              <a:t>UILabel</a:t>
            </a:r>
            <a:r>
              <a:rPr lang="en-IN" sz="2800" dirty="0" smtClean="0"/>
              <a:t> class implements a read-only text view.</a:t>
            </a:r>
          </a:p>
          <a:p>
            <a:r>
              <a:rPr lang="en-US" dirty="0" smtClean="0"/>
              <a:t>Properties</a:t>
            </a:r>
          </a:p>
          <a:p>
            <a:pPr lvl="1"/>
            <a:r>
              <a:rPr lang="en-US" sz="2400" dirty="0" smtClean="0"/>
              <a:t>text</a:t>
            </a:r>
          </a:p>
          <a:p>
            <a:pPr lvl="1"/>
            <a:r>
              <a:rPr lang="en-US" sz="2400" dirty="0" err="1" smtClean="0"/>
              <a:t>textColor</a:t>
            </a:r>
            <a:endParaRPr lang="en-US" sz="2400" dirty="0" smtClean="0"/>
          </a:p>
          <a:p>
            <a:pPr lvl="1"/>
            <a:r>
              <a:rPr lang="en-US" sz="2400" dirty="0" err="1" smtClean="0"/>
              <a:t>numberOfLines</a:t>
            </a:r>
            <a:endParaRPr lang="en-US" sz="2400" dirty="0" smtClean="0"/>
          </a:p>
          <a:p>
            <a:r>
              <a:rPr lang="en-US" dirty="0" smtClean="0"/>
              <a:t>Creating </a:t>
            </a:r>
            <a:r>
              <a:rPr lang="en-US" dirty="0" err="1" smtClean="0"/>
              <a:t>Programatically</a:t>
            </a:r>
            <a:endParaRPr lang="en-US" dirty="0" smtClean="0"/>
          </a:p>
          <a:p>
            <a:pPr lvl="1"/>
            <a:r>
              <a:rPr lang="en-US" dirty="0" err="1" smtClean="0"/>
              <a:t>UILabel</a:t>
            </a:r>
            <a:r>
              <a:rPr lang="en-US" dirty="0" smtClean="0"/>
              <a:t> *</a:t>
            </a:r>
            <a:r>
              <a:rPr lang="en-US" dirty="0" err="1" smtClean="0"/>
              <a:t>sLabel</a:t>
            </a:r>
            <a:r>
              <a:rPr lang="en-US" dirty="0" smtClean="0"/>
              <a:t> = [[</a:t>
            </a:r>
            <a:r>
              <a:rPr lang="en-US" dirty="0" err="1" smtClean="0"/>
              <a:t>UILabel</a:t>
            </a:r>
            <a:r>
              <a:rPr lang="en-US" dirty="0" smtClean="0"/>
              <a:t> </a:t>
            </a:r>
            <a:r>
              <a:rPr lang="en-US" dirty="0" err="1" smtClean="0"/>
              <a:t>alloc</a:t>
            </a:r>
            <a:r>
              <a:rPr lang="en-US" dirty="0" smtClean="0"/>
              <a:t>] </a:t>
            </a:r>
            <a:r>
              <a:rPr lang="en-US" dirty="0" err="1" smtClean="0"/>
              <a:t>initWithFrame:CGRectMake</a:t>
            </a:r>
            <a:r>
              <a:rPr lang="en-US" dirty="0" smtClean="0"/>
              <a:t>(20,300,100,60)] ;</a:t>
            </a:r>
          </a:p>
          <a:p>
            <a:endParaRPr lang="en-US" sz="2800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UIButton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3000"/>
            <a:ext cx="8229600" cy="4983163"/>
          </a:xfrm>
        </p:spPr>
        <p:txBody>
          <a:bodyPr/>
          <a:lstStyle/>
          <a:p>
            <a:r>
              <a:rPr lang="en-US" dirty="0" err="1" smtClean="0"/>
              <a:t>NSObject</a:t>
            </a:r>
            <a:r>
              <a:rPr lang="en-US" dirty="0" smtClean="0"/>
              <a:t>-&gt;</a:t>
            </a:r>
            <a:r>
              <a:rPr lang="en-US" dirty="0" err="1" smtClean="0"/>
              <a:t>UIResponder</a:t>
            </a:r>
            <a:r>
              <a:rPr lang="en-US" dirty="0" smtClean="0"/>
              <a:t>-&gt;</a:t>
            </a:r>
            <a:r>
              <a:rPr lang="en-US" dirty="0" err="1" smtClean="0"/>
              <a:t>UIView</a:t>
            </a:r>
            <a:r>
              <a:rPr lang="en-US" dirty="0" smtClean="0"/>
              <a:t>-&gt;</a:t>
            </a:r>
            <a:r>
              <a:rPr lang="en-US" dirty="0" err="1" smtClean="0"/>
              <a:t>UIControl</a:t>
            </a:r>
            <a:r>
              <a:rPr lang="en-US" dirty="0" smtClean="0"/>
              <a:t>-&gt;</a:t>
            </a:r>
            <a:r>
              <a:rPr lang="en-US" dirty="0" err="1" smtClean="0"/>
              <a:t>UIButton</a:t>
            </a:r>
            <a:endParaRPr lang="en-US" dirty="0" smtClean="0"/>
          </a:p>
          <a:p>
            <a:r>
              <a:rPr lang="en-US" dirty="0" smtClean="0"/>
              <a:t>Implements a button that intercepts touch events and sends an action message to a target object when it's tapped</a:t>
            </a:r>
          </a:p>
          <a:p>
            <a:r>
              <a:rPr lang="en-US" dirty="0" smtClean="0"/>
              <a:t> You can set the title, image, and other  appearance properties of a button</a:t>
            </a:r>
          </a:p>
          <a:p>
            <a:r>
              <a:rPr lang="en-US" dirty="0" smtClean="0"/>
              <a:t> In addition, you can specify a different appearance for each button state.</a:t>
            </a:r>
            <a:endParaRPr lang="en-US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UIButton…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3581400" cy="4953000"/>
          </a:xfrm>
        </p:spPr>
        <p:txBody>
          <a:bodyPr/>
          <a:lstStyle/>
          <a:p>
            <a:r>
              <a:rPr lang="en-US"/>
              <a:t>Common action </a:t>
            </a:r>
            <a:r>
              <a:rPr lang="en-US" b="1"/>
              <a:t>Touch Up Inside</a:t>
            </a:r>
          </a:p>
          <a:p>
            <a:r>
              <a:rPr lang="en-US" b="1"/>
              <a:t> I</a:t>
            </a:r>
            <a:r>
              <a:rPr lang="en-US"/>
              <a:t>nspector window showing various properties </a:t>
            </a:r>
          </a:p>
        </p:txBody>
      </p:sp>
      <p:pic>
        <p:nvPicPr>
          <p:cNvPr id="4" name="Picture 3" descr="button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257800" y="1219200"/>
            <a:ext cx="3644900" cy="563880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UIButton…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001000" cy="4953000"/>
          </a:xfrm>
        </p:spPr>
        <p:txBody>
          <a:bodyPr/>
          <a:lstStyle/>
          <a:p>
            <a:pPr>
              <a:buNone/>
            </a:pPr>
            <a:r>
              <a:rPr lang="en-IN" sz="4000" baseline="-25000" dirty="0" smtClean="0"/>
              <a:t>A button sends the </a:t>
            </a:r>
            <a:r>
              <a:rPr lang="en-IN" sz="4000" baseline="-25000" dirty="0" err="1" smtClean="0">
                <a:hlinkClick r:id="rId3"/>
              </a:rPr>
              <a:t>UIControlEventTouchUpInside</a:t>
            </a:r>
            <a:r>
              <a:rPr lang="en-IN" sz="4000" baseline="-25000" dirty="0" smtClean="0"/>
              <a:t> event when the user taps it. You can respond to this event by performing some corresponding action in your app, such as saving information. You register the </a:t>
            </a:r>
            <a:r>
              <a:rPr lang="en-IN" sz="4000" baseline="-25000" dirty="0" smtClean="0">
                <a:hlinkClick r:id="rId4"/>
              </a:rPr>
              <a:t>target-action</a:t>
            </a:r>
            <a:r>
              <a:rPr lang="en-IN" sz="4000" baseline="-25000" dirty="0" smtClean="0"/>
              <a:t> methods for a button as shown below. </a:t>
            </a:r>
          </a:p>
          <a:p>
            <a:pPr>
              <a:buNone/>
            </a:pPr>
            <a:r>
              <a:rPr lang="en-IN" sz="4400" baseline="-25000" dirty="0" smtClean="0"/>
              <a:t>[</a:t>
            </a:r>
            <a:r>
              <a:rPr lang="en-IN" sz="4400" baseline="-25000" dirty="0" err="1" smtClean="0"/>
              <a:t>self.myButton</a:t>
            </a:r>
            <a:r>
              <a:rPr lang="en-IN" sz="4400" baseline="-25000" dirty="0" smtClean="0"/>
              <a:t> </a:t>
            </a:r>
            <a:r>
              <a:rPr lang="en-IN" sz="4400" baseline="-25000" dirty="0" err="1" smtClean="0"/>
              <a:t>addTarget:self</a:t>
            </a:r>
            <a:r>
              <a:rPr lang="en-IN" sz="4400" baseline="-25000" dirty="0" smtClean="0"/>
              <a:t> action:@selector(</a:t>
            </a:r>
            <a:r>
              <a:rPr lang="en-IN" sz="4400" baseline="-25000" dirty="0" err="1" smtClean="0"/>
              <a:t>myAction</a:t>
            </a:r>
            <a:r>
              <a:rPr lang="en-IN" sz="4400" baseline="-25000" dirty="0" smtClean="0"/>
              <a:t>:) </a:t>
            </a:r>
          </a:p>
          <a:p>
            <a:pPr>
              <a:buNone/>
            </a:pPr>
            <a:r>
              <a:rPr lang="en-IN" sz="4000" baseline="-25000" dirty="0" err="1" smtClean="0"/>
              <a:t>forControlEvents:UIControlEventValueChanged</a:t>
            </a:r>
            <a:r>
              <a:rPr lang="en-IN" sz="4000" baseline="-25000" dirty="0" smtClean="0"/>
              <a:t>]; 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</p:spPr>
        <p:txBody>
          <a:bodyPr/>
          <a:lstStyle/>
          <a:p>
            <a:r>
              <a:rPr lang="en-US" dirty="0" smtClean="0"/>
              <a:t>Text Field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52736"/>
            <a:ext cx="8001000" cy="5500464"/>
          </a:xfrm>
        </p:spPr>
        <p:txBody>
          <a:bodyPr/>
          <a:lstStyle/>
          <a:p>
            <a:r>
              <a:rPr lang="en-US" sz="2800" dirty="0" err="1" smtClean="0"/>
              <a:t>NSObject</a:t>
            </a:r>
            <a:r>
              <a:rPr lang="en-US" sz="2800" dirty="0" smtClean="0"/>
              <a:t>-&gt;</a:t>
            </a:r>
            <a:r>
              <a:rPr lang="en-US" sz="2800" dirty="0" err="1" smtClean="0"/>
              <a:t>UIResponder</a:t>
            </a:r>
            <a:r>
              <a:rPr lang="en-US" sz="2800" dirty="0" smtClean="0"/>
              <a:t>-&gt;</a:t>
            </a:r>
            <a:r>
              <a:rPr lang="en-US" sz="2800" dirty="0" err="1" smtClean="0"/>
              <a:t>UIView</a:t>
            </a:r>
            <a:r>
              <a:rPr lang="en-US" sz="2800" dirty="0" smtClean="0"/>
              <a:t>-&gt;</a:t>
            </a:r>
            <a:r>
              <a:rPr lang="en-US" sz="2800" dirty="0" err="1" smtClean="0"/>
              <a:t>UIControl</a:t>
            </a:r>
            <a:r>
              <a:rPr lang="en-US" sz="2800" dirty="0" smtClean="0"/>
              <a:t>-&gt;</a:t>
            </a:r>
            <a:r>
              <a:rPr lang="en-US" sz="2800" dirty="0" err="1" smtClean="0"/>
              <a:t>UITextField</a:t>
            </a:r>
            <a:endParaRPr lang="en-US" sz="2800" dirty="0" smtClean="0"/>
          </a:p>
          <a:p>
            <a:r>
              <a:rPr lang="en-IN" sz="2800" dirty="0" smtClean="0"/>
              <a:t>A </a:t>
            </a:r>
            <a:r>
              <a:rPr lang="en-IN" sz="2800" dirty="0" err="1" smtClean="0"/>
              <a:t>UITextField</a:t>
            </a:r>
            <a:r>
              <a:rPr lang="en-IN" sz="2800" dirty="0" smtClean="0"/>
              <a:t> object is a control that displays editable text </a:t>
            </a:r>
          </a:p>
          <a:p>
            <a:r>
              <a:rPr lang="en-IN" sz="2800" dirty="0" smtClean="0"/>
              <a:t>When the user taps in a text field, that text field becomes the first responder and automatically asks the system to display the associated keyboard</a:t>
            </a:r>
          </a:p>
          <a:p>
            <a:r>
              <a:rPr lang="en-IN" sz="2800" dirty="0" smtClean="0"/>
              <a:t>To dismiss the keyboard, send the </a:t>
            </a:r>
            <a:r>
              <a:rPr lang="en-IN" sz="2800" dirty="0" err="1" smtClean="0">
                <a:hlinkClick r:id="rId3"/>
              </a:rPr>
              <a:t>resignFirstResponder</a:t>
            </a:r>
            <a:r>
              <a:rPr lang="en-IN" sz="2800" dirty="0" smtClean="0"/>
              <a:t> message to the text field that is currently the first responder.</a:t>
            </a:r>
            <a:endParaRPr lang="en-US" sz="2800" dirty="0" smtClean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</p:spPr>
        <p:txBody>
          <a:bodyPr/>
          <a:lstStyle/>
          <a:p>
            <a:r>
              <a:rPr lang="en-US" dirty="0" smtClean="0"/>
              <a:t>Text Field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52736"/>
            <a:ext cx="8001000" cy="5500464"/>
          </a:xfrm>
        </p:spPr>
        <p:txBody>
          <a:bodyPr/>
          <a:lstStyle/>
          <a:p>
            <a:r>
              <a:rPr lang="en-US" sz="2800" dirty="0" smtClean="0"/>
              <a:t>Properties</a:t>
            </a:r>
          </a:p>
          <a:p>
            <a:pPr lvl="1"/>
            <a:r>
              <a:rPr lang="en-US" sz="2400" dirty="0" smtClean="0"/>
              <a:t>text</a:t>
            </a:r>
          </a:p>
          <a:p>
            <a:pPr lvl="1"/>
            <a:r>
              <a:rPr lang="en-US" sz="2400" dirty="0" smtClean="0"/>
              <a:t>Placeholder</a:t>
            </a:r>
          </a:p>
          <a:p>
            <a:pPr lvl="1"/>
            <a:r>
              <a:rPr lang="en-US" sz="2400" dirty="0" smtClean="0"/>
              <a:t>Font</a:t>
            </a:r>
          </a:p>
          <a:p>
            <a:pPr lvl="1"/>
            <a:r>
              <a:rPr lang="en-US" sz="2400" dirty="0" err="1" smtClean="0"/>
              <a:t>textColor</a:t>
            </a:r>
            <a:endParaRPr lang="en-US" sz="2400" dirty="0" smtClean="0"/>
          </a:p>
          <a:p>
            <a:endParaRPr lang="en-US" sz="2800" dirty="0" smtClean="0"/>
          </a:p>
          <a:p>
            <a:endParaRPr lang="en-US" sz="2800" dirty="0" smtClean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</p:spPr>
        <p:txBody>
          <a:bodyPr/>
          <a:lstStyle/>
          <a:p>
            <a:r>
              <a:rPr lang="en-US" dirty="0" smtClean="0"/>
              <a:t>Text View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52736"/>
            <a:ext cx="8001000" cy="5500464"/>
          </a:xfrm>
        </p:spPr>
        <p:txBody>
          <a:bodyPr/>
          <a:lstStyle/>
          <a:p>
            <a:r>
              <a:rPr lang="en-US" sz="2800" dirty="0" err="1" smtClean="0"/>
              <a:t>NSObject</a:t>
            </a:r>
            <a:r>
              <a:rPr lang="en-US" sz="2800" dirty="0" smtClean="0"/>
              <a:t>-&gt;</a:t>
            </a:r>
            <a:r>
              <a:rPr lang="en-US" sz="2800" dirty="0" err="1" smtClean="0"/>
              <a:t>UIResponder</a:t>
            </a:r>
            <a:r>
              <a:rPr lang="en-US" sz="2800" dirty="0" smtClean="0"/>
              <a:t>-&gt;</a:t>
            </a:r>
            <a:r>
              <a:rPr lang="en-US" sz="2800" dirty="0" err="1" smtClean="0"/>
              <a:t>UIView</a:t>
            </a:r>
            <a:r>
              <a:rPr lang="en-US" sz="2800" dirty="0" smtClean="0"/>
              <a:t>-&gt;</a:t>
            </a:r>
            <a:r>
              <a:rPr lang="en-US" sz="2800" dirty="0" err="1" smtClean="0"/>
              <a:t>UIScrollView</a:t>
            </a:r>
            <a:r>
              <a:rPr lang="en-US" sz="2800" dirty="0" smtClean="0"/>
              <a:t>-&gt;</a:t>
            </a:r>
            <a:r>
              <a:rPr lang="en-US" sz="2800" dirty="0" err="1" smtClean="0"/>
              <a:t>UITextView</a:t>
            </a:r>
            <a:endParaRPr lang="en-US" sz="2800" dirty="0" smtClean="0"/>
          </a:p>
          <a:p>
            <a:r>
              <a:rPr lang="en-IN" sz="2800" dirty="0" smtClean="0"/>
              <a:t>The </a:t>
            </a:r>
            <a:r>
              <a:rPr lang="en-IN" sz="2800" dirty="0" err="1" smtClean="0"/>
              <a:t>UITextView</a:t>
            </a:r>
            <a:r>
              <a:rPr lang="en-IN" sz="2800" dirty="0" smtClean="0"/>
              <a:t> class implements the </a:t>
            </a:r>
            <a:r>
              <a:rPr lang="en-IN" sz="2800" dirty="0" err="1" smtClean="0"/>
              <a:t>behavior</a:t>
            </a:r>
            <a:r>
              <a:rPr lang="en-IN" sz="2800" dirty="0" smtClean="0"/>
              <a:t> for a scrollable, multiline text region. The class supports the display of text using custom style information and also supports text editing. </a:t>
            </a:r>
            <a:endParaRPr lang="en-US" sz="2800" dirty="0" smtClean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3415</TotalTime>
  <Words>860</Words>
  <Application>Microsoft Macintosh PowerPoint</Application>
  <PresentationFormat>On-screen Show (4:3)</PresentationFormat>
  <Paragraphs>162</Paragraphs>
  <Slides>24</Slides>
  <Notes>23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5" baseType="lpstr">
      <vt:lpstr>Office Theme</vt:lpstr>
      <vt:lpstr>PowerPoint Presentation</vt:lpstr>
      <vt:lpstr>Types of Views</vt:lpstr>
      <vt:lpstr>Labels</vt:lpstr>
      <vt:lpstr>UIButton</vt:lpstr>
      <vt:lpstr>UIButton…</vt:lpstr>
      <vt:lpstr>UIButton…</vt:lpstr>
      <vt:lpstr>Text Field</vt:lpstr>
      <vt:lpstr>Text Field</vt:lpstr>
      <vt:lpstr>Text View</vt:lpstr>
      <vt:lpstr>ImageView</vt:lpstr>
      <vt:lpstr>UISlider</vt:lpstr>
      <vt:lpstr>UISlider….</vt:lpstr>
      <vt:lpstr>UISlider….</vt:lpstr>
      <vt:lpstr>UISwitch</vt:lpstr>
      <vt:lpstr>UISegmentedControl</vt:lpstr>
      <vt:lpstr>UISegmentedControl…</vt:lpstr>
      <vt:lpstr>Keyboard  Inputs</vt:lpstr>
      <vt:lpstr>Selecting Keyboard Type For Text Field</vt:lpstr>
      <vt:lpstr>Types of Keyboard</vt:lpstr>
      <vt:lpstr>Defaault,Decimal And E-Mail Pad Look</vt:lpstr>
      <vt:lpstr>Several different keyboards and input methods</vt:lpstr>
      <vt:lpstr>Relative keyboard sizes in portrait and landscape modes</vt:lpstr>
      <vt:lpstr>Keyboard Method</vt:lpstr>
      <vt:lpstr>Some Code </vt:lpstr>
    </vt:vector>
  </TitlesOfParts>
  <Company>sissoft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Introduction to Interface Builder</dc:title>
  <dc:creator>sissoft</dc:creator>
  <cp:lastModifiedBy>sisoft</cp:lastModifiedBy>
  <cp:revision>72</cp:revision>
  <dcterms:created xsi:type="dcterms:W3CDTF">2013-10-30T07:45:20Z</dcterms:created>
  <dcterms:modified xsi:type="dcterms:W3CDTF">2015-12-13T11:21:15Z</dcterms:modified>
</cp:coreProperties>
</file>